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7"/>
  </p:notesMasterIdLst>
  <p:sldIdLst>
    <p:sldId id="256" r:id="rId2"/>
    <p:sldId id="291" r:id="rId3"/>
    <p:sldId id="292" r:id="rId4"/>
    <p:sldId id="275" r:id="rId5"/>
    <p:sldId id="262" r:id="rId6"/>
    <p:sldId id="263" r:id="rId7"/>
    <p:sldId id="277" r:id="rId8"/>
    <p:sldId id="258" r:id="rId9"/>
    <p:sldId id="278" r:id="rId10"/>
    <p:sldId id="290" r:id="rId11"/>
    <p:sldId id="257" r:id="rId12"/>
    <p:sldId id="259" r:id="rId13"/>
    <p:sldId id="289" r:id="rId14"/>
    <p:sldId id="260" r:id="rId15"/>
    <p:sldId id="261" r:id="rId16"/>
  </p:sldIdLst>
  <p:sldSz cx="9144000" cy="5143500" type="screen16x9"/>
  <p:notesSz cx="6858000" cy="9144000"/>
  <p:embeddedFontLst>
    <p:embeddedFont>
      <p:font typeface="Poppins" pitchFamily="2" charset="77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/>
    <p:restoredTop sz="94710"/>
  </p:normalViewPr>
  <p:slideViewPr>
    <p:cSldViewPr snapToGrid="0">
      <p:cViewPr varScale="1">
        <p:scale>
          <a:sx n="155" d="100"/>
          <a:sy n="155" d="100"/>
        </p:scale>
        <p:origin x="19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Edge framework that runs on confined devices (i.e. Raspberry Pi)</a:t>
          </a:r>
          <a:endParaRPr lang="en-US" dirty="0"/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/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/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Kura-Wires allows users to visually program data flows</a:t>
          </a:r>
          <a:endParaRPr lang="en-US" dirty="0"/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/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/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Orchestrates containers</a:t>
          </a:r>
          <a:endParaRPr lang="en-US" dirty="0"/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/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/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Sends &amp; Accepts MQTT data streams</a:t>
          </a:r>
          <a:endParaRPr lang="en-US" dirty="0"/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/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/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Safely stores configurations &amp; secrets</a:t>
          </a:r>
          <a:endParaRPr lang="en-US" dirty="0"/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/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/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User friendly web accessible UI</a:t>
          </a:r>
          <a:endParaRPr lang="en-US" dirty="0"/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/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/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Edge framework that runs on confined devices (i.e. Raspberry Pi)</a:t>
          </a:r>
          <a:endParaRPr lang="en-US" sz="1100" kern="1200" dirty="0"/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Kura-Wires allows users to visually program data flows</a:t>
          </a:r>
          <a:endParaRPr lang="en-US" sz="1100" kern="1200" dirty="0"/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Orchestrates containers</a:t>
          </a:r>
          <a:endParaRPr lang="en-US" sz="1100" kern="1200" dirty="0"/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Sends &amp; Accepts MQTT data streams</a:t>
          </a:r>
          <a:endParaRPr lang="en-US" sz="1100" kern="1200" dirty="0"/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Safely stores configurations &amp; secrets</a:t>
          </a:r>
          <a:endParaRPr lang="en-US" sz="1100" kern="1200" dirty="0"/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User friendly web accessible UI</a:t>
          </a:r>
          <a:endParaRPr lang="en-US" sz="1100" kern="1200" dirty="0"/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4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6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7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1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t="39" b="28"/>
          <a:stretch/>
        </p:blipFill>
        <p:spPr>
          <a:xfrm>
            <a:off x="6775" y="-7625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6775" y="-7550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https://docs.google.com/presentation/d/1VLW29uGZyN1Chy8kKmJy33M6VaO5UJ2zmIgzPhLE7XI/edit#slide=id.g89fa6b3650_0_11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3">
  <p:cSld name="MAIN_POINT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6775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3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openclipart.org/detail/184791/raspberry-pi-pcb-by-mawoki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article/cloud-based-genetic-algorithms-and-computer-vision-applications/" TargetMode="External"/><Relationship Id="rId7" Type="http://schemas.openxmlformats.org/officeDocument/2006/relationships/hyperlink" Target="https://www.mdpi.com/article/10.3390/app112311229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azena.com/insights/not-underestimate-smart-cameras-public" TargetMode="Externa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676325"/>
            <a:ext cx="8520600" cy="885442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976348">
            <a:off x="4408919" y="1324703"/>
            <a:ext cx="4463059" cy="304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57736" y="40918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your own local Kura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Cloud Kapua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Collect Data Using a demo Sense hat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 an AI model with collected data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BEFORE the talk starts.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 prompt you to leave feedback after the end of each session.</a:t>
            </a:r>
            <a:endParaRPr sz="2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Event Home page. Click on the session and look for the “Give your feedback” box.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11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460589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r>
              <a:rPr lang="en-US" sz="3450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09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7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-8238" y="148284"/>
            <a:ext cx="3054108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8" r="30171" b="3311"/>
          <a:stretch/>
        </p:blipFill>
        <p:spPr>
          <a:xfrm>
            <a:off x="3045870" y="148284"/>
            <a:ext cx="3049066" cy="5143500"/>
          </a:xfrm>
          <a:prstGeom prst="rect">
            <a:avLst/>
          </a:prstGeom>
        </p:spPr>
      </p:pic>
      <p:pic>
        <p:nvPicPr>
          <p:cNvPr id="11" name="Picture 10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8C9F096-F163-86FC-6D7C-AFDC30AA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6076607" y="148284"/>
            <a:ext cx="3075633" cy="5143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12825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17412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91818" y="4080295"/>
            <a:ext cx="2862779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Senior 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Profile photo of Salvatore Coppola">
            <a:extLst>
              <a:ext uri="{FF2B5EF4-FFF2-40B4-BE49-F238E27FC236}">
                <a16:creationId xmlns:a16="http://schemas.microsoft.com/office/drawing/2014/main" id="{C0516318-9CF0-BFE4-8CAE-FAAB765E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018" y="625833"/>
            <a:ext cx="1080351" cy="10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one Fiorani">
            <a:extLst>
              <a:ext uri="{FF2B5EF4-FFF2-40B4-BE49-F238E27FC236}">
                <a16:creationId xmlns:a16="http://schemas.microsoft.com/office/drawing/2014/main" id="{BBF9AF94-BFBF-B640-29C5-A7421074F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5183" b="32198"/>
          <a:stretch/>
        </p:blipFill>
        <p:spPr bwMode="auto">
          <a:xfrm rot="20950297" flipH="1">
            <a:off x="6858166" y="576359"/>
            <a:ext cx="1044858" cy="12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8E6D317B-6981-D0C1-0998-318BE384D75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140806" cy="4585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21587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13438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20888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0" y="568413"/>
            <a:ext cx="3049066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8" r="30171" b="3311"/>
          <a:stretch/>
        </p:blipFill>
        <p:spPr>
          <a:xfrm>
            <a:off x="3045870" y="568413"/>
            <a:ext cx="3049066" cy="5143500"/>
          </a:xfrm>
          <a:prstGeom prst="rect">
            <a:avLst/>
          </a:prstGeom>
        </p:spPr>
      </p:pic>
      <p:pic>
        <p:nvPicPr>
          <p:cNvPr id="11" name="Picture 10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8C9F096-F163-86FC-6D7C-AFDC30AA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6094936" y="568413"/>
            <a:ext cx="304906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C77715-9E12-20E6-72B5-6F9E0388391B}"/>
              </a:ext>
            </a:extLst>
          </p:cNvPr>
          <p:cNvSpPr/>
          <p:nvPr/>
        </p:nvSpPr>
        <p:spPr>
          <a:xfrm>
            <a:off x="163595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4524" y="4579191"/>
            <a:ext cx="3049066" cy="86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algn="ctr"/>
            <a:r>
              <a:rPr lang="en-US" sz="10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Senior Engineer @ Eurotech SPA</a:t>
            </a:r>
          </a:p>
        </p:txBody>
      </p:sp>
      <p:pic>
        <p:nvPicPr>
          <p:cNvPr id="1026" name="Picture 2" descr="Profile photo of Salvatore Coppola">
            <a:extLst>
              <a:ext uri="{FF2B5EF4-FFF2-40B4-BE49-F238E27FC236}">
                <a16:creationId xmlns:a16="http://schemas.microsoft.com/office/drawing/2014/main" id="{C0516318-9CF0-BFE4-8CAE-FAAB765E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018" y="1045962"/>
            <a:ext cx="1080351" cy="10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one Fiorani">
            <a:extLst>
              <a:ext uri="{FF2B5EF4-FFF2-40B4-BE49-F238E27FC236}">
                <a16:creationId xmlns:a16="http://schemas.microsoft.com/office/drawing/2014/main" id="{BBF9AF94-BFBF-B640-29C5-A7421074F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5183" b="32198"/>
          <a:stretch/>
        </p:blipFill>
        <p:spPr bwMode="auto">
          <a:xfrm rot="20950297" flipH="1">
            <a:off x="6858166" y="996488"/>
            <a:ext cx="1044858" cy="12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552153A-9D94-2EE5-334A-362C70C1698C}"/>
              </a:ext>
            </a:extLst>
          </p:cNvPr>
          <p:cNvSpPr txBox="1">
            <a:spLocks/>
          </p:cNvSpPr>
          <p:nvPr/>
        </p:nvSpPr>
        <p:spPr>
          <a:xfrm>
            <a:off x="0" y="-6754"/>
            <a:ext cx="9144000" cy="695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Are We?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1CE05-7F07-2F39-0A5E-49B7EE4D519F}"/>
              </a:ext>
            </a:extLst>
          </p:cNvPr>
          <p:cNvSpPr/>
          <p:nvPr/>
        </p:nvSpPr>
        <p:spPr>
          <a:xfrm>
            <a:off x="3209440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A4649-D46A-9D88-9419-5718EC1D8D85}"/>
              </a:ext>
            </a:extLst>
          </p:cNvPr>
          <p:cNvSpPr/>
          <p:nvPr/>
        </p:nvSpPr>
        <p:spPr>
          <a:xfrm>
            <a:off x="6261751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045206" y="4537755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059961" y="4565309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240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953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you need to build your own </a:t>
            </a: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Edge from scratch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67424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7432" y="1406631"/>
            <a:ext cx="2893950" cy="197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508668" y="1497266"/>
            <a:ext cx="5085359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</a:rPr>
              <a:t>Holistic and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IoT Cloud platform that integrates and manages 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Easy data pipelines for collecting mass amounts 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Kura &amp;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1" y="76250"/>
            <a:ext cx="5143500" cy="5143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Gateways are Getting Powerful</a:t>
            </a:r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8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accelerated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7" name="Picture 6" descr="A person walking in the snow&#10;&#10;Description automatically generated">
            <a:extLst>
              <a:ext uri="{FF2B5EF4-FFF2-40B4-BE49-F238E27FC236}">
                <a16:creationId xmlns:a16="http://schemas.microsoft.com/office/drawing/2014/main" id="{B99061EA-C9F0-2C96-C9A3-FCBA0A20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6646" y="2571750"/>
            <a:ext cx="2435225" cy="1623483"/>
          </a:xfrm>
          <a:prstGeom prst="rect">
            <a:avLst/>
          </a:prstGeom>
        </p:spPr>
      </p:pic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1944"/>
          <a:stretch/>
        </p:blipFill>
        <p:spPr>
          <a:xfrm>
            <a:off x="6329229" y="2571750"/>
            <a:ext cx="2435225" cy="1623483"/>
          </a:xfrm>
          <a:prstGeom prst="rect">
            <a:avLst/>
          </a:prstGeom>
        </p:spPr>
      </p:pic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28" t="1959" r="48881" b="52027"/>
          <a:stretch/>
        </p:blipFill>
        <p:spPr>
          <a:xfrm>
            <a:off x="384063" y="2571750"/>
            <a:ext cx="2435225" cy="1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406</Words>
  <Application>Microsoft Macintosh PowerPoint</Application>
  <PresentationFormat>On-screen Show (16:9)</PresentationFormat>
  <Paragraphs>68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Roboto</vt:lpstr>
      <vt:lpstr>Poppins</vt:lpstr>
      <vt:lpstr>Arial</vt:lpstr>
      <vt:lpstr>Roboto Medium</vt:lpstr>
      <vt:lpstr>Simple Light</vt:lpstr>
      <vt:lpstr>Addressing Edge AI Challenges to scale</vt:lpstr>
      <vt:lpstr>Who we are</vt:lpstr>
      <vt:lpstr>Who we are</vt:lpstr>
      <vt:lpstr>What you need to build your own Edge from scratch</vt:lpstr>
      <vt:lpstr>What is</vt:lpstr>
      <vt:lpstr>What is Eclipse Kapua?</vt:lpstr>
      <vt:lpstr>What Kura &amp; Kapua look like in a deployment</vt:lpstr>
      <vt:lpstr>Edge Gateways are Getting Powerful</vt:lpstr>
      <vt:lpstr>Run AI Workloads on the Edge </vt:lpstr>
      <vt:lpstr>Todays Demo</vt:lpstr>
      <vt:lpstr>Evaluate the Sessions</vt:lpstr>
      <vt:lpstr>Thank you!</vt:lpstr>
      <vt:lpstr>Check us out on GitHub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Ivo, Gregory</cp:lastModifiedBy>
  <cp:revision>5</cp:revision>
  <dcterms:modified xsi:type="dcterms:W3CDTF">2023-09-22T19:17:47Z</dcterms:modified>
</cp:coreProperties>
</file>